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6" r:id="rId12"/>
    <p:sldId id="267" r:id="rId13"/>
    <p:sldId id="284" r:id="rId14"/>
    <p:sldId id="285" r:id="rId15"/>
    <p:sldId id="277" r:id="rId16"/>
    <p:sldId id="268" r:id="rId17"/>
    <p:sldId id="269" r:id="rId18"/>
    <p:sldId id="270" r:id="rId19"/>
    <p:sldId id="289" r:id="rId20"/>
    <p:sldId id="290" r:id="rId21"/>
    <p:sldId id="271" r:id="rId22"/>
    <p:sldId id="272" r:id="rId23"/>
    <p:sldId id="288" r:id="rId24"/>
    <p:sldId id="287" r:id="rId25"/>
    <p:sldId id="273" r:id="rId26"/>
    <p:sldId id="278" r:id="rId27"/>
    <p:sldId id="279" r:id="rId28"/>
    <p:sldId id="280" r:id="rId29"/>
    <p:sldId id="281" r:id="rId30"/>
    <p:sldId id="316" r:id="rId31"/>
    <p:sldId id="321" r:id="rId32"/>
    <p:sldId id="282" r:id="rId33"/>
    <p:sldId id="291" r:id="rId34"/>
    <p:sldId id="322" r:id="rId35"/>
    <p:sldId id="323" r:id="rId36"/>
    <p:sldId id="324" r:id="rId37"/>
    <p:sldId id="325" r:id="rId38"/>
    <p:sldId id="326" r:id="rId39"/>
    <p:sldId id="332" r:id="rId40"/>
    <p:sldId id="334" r:id="rId41"/>
    <p:sldId id="327" r:id="rId42"/>
    <p:sldId id="328" r:id="rId43"/>
    <p:sldId id="329" r:id="rId44"/>
    <p:sldId id="293" r:id="rId45"/>
    <p:sldId id="330" r:id="rId46"/>
    <p:sldId id="295" r:id="rId47"/>
    <p:sldId id="331" r:id="rId48"/>
    <p:sldId id="335" r:id="rId49"/>
    <p:sldId id="296" r:id="rId50"/>
    <p:sldId id="317" r:id="rId51"/>
    <p:sldId id="318" r:id="rId52"/>
    <p:sldId id="319" r:id="rId53"/>
    <p:sldId id="320" r:id="rId54"/>
    <p:sldId id="336" r:id="rId55"/>
    <p:sldId id="337" r:id="rId56"/>
    <p:sldId id="338" r:id="rId57"/>
    <p:sldId id="298" r:id="rId58"/>
    <p:sldId id="297" r:id="rId59"/>
    <p:sldId id="299" r:id="rId60"/>
    <p:sldId id="300" r:id="rId61"/>
    <p:sldId id="301" r:id="rId62"/>
    <p:sldId id="309" r:id="rId63"/>
    <p:sldId id="302" r:id="rId64"/>
    <p:sldId id="303" r:id="rId65"/>
    <p:sldId id="304" r:id="rId66"/>
    <p:sldId id="305" r:id="rId67"/>
    <p:sldId id="307" r:id="rId68"/>
    <p:sldId id="308" r:id="rId69"/>
    <p:sldId id="306" r:id="rId70"/>
    <p:sldId id="311" r:id="rId71"/>
    <p:sldId id="312" r:id="rId72"/>
    <p:sldId id="313" r:id="rId73"/>
    <p:sldId id="314" r:id="rId74"/>
    <p:sldId id="315" r:id="rId7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1224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99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2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53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67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44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84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8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309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54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29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82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BF5B5-6C89-4826-B65A-511D29D1F6E5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53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737505"/>
            <a:ext cx="7772400" cy="98075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Windows </a:t>
            </a:r>
            <a:r>
              <a:rPr lang="en-US" altLang="zh-TW" dirty="0" smtClean="0"/>
              <a:t>server2019</a:t>
            </a:r>
            <a:r>
              <a:rPr lang="zh-TW" altLang="en-US" dirty="0" smtClean="0"/>
              <a:t>技術與實戰報告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5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7" y="293378"/>
            <a:ext cx="8183447" cy="616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7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98" y="1004437"/>
            <a:ext cx="8262477" cy="502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56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t="1113" r="817" b="1478"/>
          <a:stretch/>
        </p:blipFill>
        <p:spPr>
          <a:xfrm>
            <a:off x="41564" y="1130530"/>
            <a:ext cx="9027621" cy="44639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284422" y="4114800"/>
            <a:ext cx="1554480" cy="133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64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44" y="526472"/>
            <a:ext cx="7911533" cy="592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81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85" y="1256386"/>
            <a:ext cx="8140517" cy="465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76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0584" y="2676064"/>
            <a:ext cx="7886700" cy="1325563"/>
          </a:xfrm>
        </p:spPr>
        <p:txBody>
          <a:bodyPr/>
          <a:lstStyle/>
          <a:p>
            <a:pPr algn="ctr"/>
            <a:r>
              <a:rPr lang="zh-TW" altLang="en-US" dirty="0"/>
              <a:t>使用者帳戶管理</a:t>
            </a:r>
          </a:p>
        </p:txBody>
      </p:sp>
    </p:spTree>
    <p:extLst>
      <p:ext uri="{BB962C8B-B14F-4D97-AF65-F5344CB8AC3E}">
        <p14:creationId xmlns:p14="http://schemas.microsoft.com/office/powerpoint/2010/main" val="358439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47" y="698270"/>
            <a:ext cx="7715970" cy="554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2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88" y="714894"/>
            <a:ext cx="7711495" cy="555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1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9" y="976137"/>
            <a:ext cx="8933600" cy="501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38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27" y="321866"/>
            <a:ext cx="8366469" cy="63116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97033" y="2136371"/>
            <a:ext cx="1280160" cy="2244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2432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Windows Server 2019 </a:t>
            </a:r>
            <a:r>
              <a:rPr lang="zh-TW" altLang="en-US" dirty="0" smtClean="0"/>
              <a:t>概觀與版本</a:t>
            </a:r>
            <a:endParaRPr lang="en-US" altLang="zh-TW" dirty="0" smtClean="0"/>
          </a:p>
          <a:p>
            <a:r>
              <a:rPr lang="zh-TW" altLang="en-US" dirty="0" smtClean="0"/>
              <a:t>本</a:t>
            </a:r>
            <a:r>
              <a:rPr lang="zh-TW" altLang="en-US" dirty="0"/>
              <a:t>機使用者與群組</a:t>
            </a:r>
            <a:r>
              <a:rPr lang="zh-TW" altLang="en-US" dirty="0" smtClean="0"/>
              <a:t>帳戶</a:t>
            </a:r>
            <a:endParaRPr lang="en-US" altLang="zh-TW" dirty="0" smtClean="0"/>
          </a:p>
          <a:p>
            <a:r>
              <a:rPr lang="zh-TW" altLang="en-US" dirty="0"/>
              <a:t>檔案權限與共用</a:t>
            </a:r>
            <a:r>
              <a:rPr lang="zh-TW" altLang="en-US" dirty="0" smtClean="0"/>
              <a:t>資料夾</a:t>
            </a:r>
            <a:endParaRPr lang="en-US" altLang="zh-TW" dirty="0" smtClean="0"/>
          </a:p>
          <a:p>
            <a:r>
              <a:rPr lang="zh-TW" altLang="en-US" dirty="0"/>
              <a:t>群組原則與安全</a:t>
            </a:r>
            <a:r>
              <a:rPr lang="zh-TW" altLang="en-US" dirty="0" smtClean="0"/>
              <a:t>設定</a:t>
            </a:r>
            <a:endParaRPr lang="en-US" altLang="zh-TW" dirty="0" smtClean="0"/>
          </a:p>
          <a:p>
            <a:r>
              <a:rPr lang="zh-TW" altLang="en-US" dirty="0"/>
              <a:t>磁碟系統的管理</a:t>
            </a:r>
          </a:p>
        </p:txBody>
      </p:sp>
    </p:spTree>
    <p:extLst>
      <p:ext uri="{BB962C8B-B14F-4D97-AF65-F5344CB8AC3E}">
        <p14:creationId xmlns:p14="http://schemas.microsoft.com/office/powerpoint/2010/main" val="1270922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7" y="312430"/>
            <a:ext cx="8425418" cy="63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58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1" y="985527"/>
            <a:ext cx="8801530" cy="49497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3642" y="268378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須遵守密碼</a:t>
            </a:r>
            <a:r>
              <a:rPr lang="zh-TW" altLang="en-US" sz="2800" dirty="0"/>
              <a:t>設立原則</a:t>
            </a:r>
          </a:p>
        </p:txBody>
      </p:sp>
    </p:spTree>
    <p:extLst>
      <p:ext uri="{BB962C8B-B14F-4D97-AF65-F5344CB8AC3E}">
        <p14:creationId xmlns:p14="http://schemas.microsoft.com/office/powerpoint/2010/main" val="1468626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86774"/>
            <a:ext cx="8917465" cy="668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34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8" y="168687"/>
            <a:ext cx="8528374" cy="64066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97427" y="3050772"/>
            <a:ext cx="1354975" cy="2493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1298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68" y="355645"/>
            <a:ext cx="8289669" cy="620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1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514270"/>
            <a:ext cx="8056492" cy="605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5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5" y="401442"/>
            <a:ext cx="8041144" cy="6094174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2302625" y="1504604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 flipV="1">
            <a:off x="2302625" y="1662545"/>
            <a:ext cx="673331" cy="277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2302625" y="1828800"/>
            <a:ext cx="798022" cy="277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302625" y="1972888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302625" y="2122517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608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3" y="294590"/>
            <a:ext cx="8496289" cy="63722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54728" y="2252749"/>
            <a:ext cx="1321724" cy="207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137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1" y="155702"/>
            <a:ext cx="8833278" cy="65776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25833" y="4106487"/>
            <a:ext cx="648392" cy="2161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156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98" y="352781"/>
            <a:ext cx="8432626" cy="63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01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64" y="952512"/>
            <a:ext cx="7897457" cy="504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49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0090" y="2676064"/>
            <a:ext cx="7886700" cy="1325563"/>
          </a:xfrm>
        </p:spPr>
        <p:txBody>
          <a:bodyPr/>
          <a:lstStyle/>
          <a:p>
            <a:pPr algn="ctr"/>
            <a:r>
              <a:rPr lang="zh-TW" altLang="en-US" dirty="0"/>
              <a:t>本機使用者與群組</a:t>
            </a:r>
            <a:r>
              <a:rPr lang="zh-TW" altLang="en-US" dirty="0" smtClean="0"/>
              <a:t>帳戶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9673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61109" y="1050030"/>
            <a:ext cx="7772400" cy="4461307"/>
          </a:xfrm>
        </p:spPr>
        <p:txBody>
          <a:bodyPr/>
          <a:lstStyle/>
          <a:p>
            <a:pPr algn="l"/>
            <a:r>
              <a:rPr lang="zh-TW" altLang="en-US" dirty="0"/>
              <a:t>本機原則</a:t>
            </a:r>
            <a:r>
              <a:rPr lang="en-US" altLang="zh-TW" dirty="0"/>
              <a:t>(local Policy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algn="l"/>
            <a:r>
              <a:rPr lang="zh-TW" altLang="en-US" dirty="0"/>
              <a:t>本機原則－稽核政策</a:t>
            </a:r>
            <a:r>
              <a:rPr lang="en-US" altLang="zh-TW" dirty="0"/>
              <a:t>(audit Policy)</a:t>
            </a:r>
          </a:p>
          <a:p>
            <a:pPr algn="l"/>
            <a:r>
              <a:rPr lang="zh-TW" altLang="en-US" dirty="0" smtClean="0"/>
              <a:t>本機原則－使用者權限指派</a:t>
            </a:r>
            <a:r>
              <a:rPr lang="en-US" altLang="zh-TW" dirty="0" smtClean="0"/>
              <a:t>(User Rights</a:t>
            </a:r>
            <a:r>
              <a:rPr lang="zh-TW" altLang="en-US" dirty="0" smtClean="0"/>
              <a:t> </a:t>
            </a:r>
            <a:r>
              <a:rPr lang="en-US" altLang="zh-TW" dirty="0"/>
              <a:t>Assignment)</a:t>
            </a:r>
            <a:endParaRPr lang="en-US" altLang="zh-TW" dirty="0" smtClean="0"/>
          </a:p>
          <a:p>
            <a:pPr algn="l"/>
            <a:r>
              <a:rPr lang="zh-TW" altLang="en-US" dirty="0" smtClean="0"/>
              <a:t>本</a:t>
            </a:r>
            <a:r>
              <a:rPr lang="zh-TW" altLang="en-US" dirty="0"/>
              <a:t>機原則－安全性選項</a:t>
            </a:r>
            <a:r>
              <a:rPr lang="en-US" altLang="zh-TW" dirty="0"/>
              <a:t>(security options)</a:t>
            </a:r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r>
              <a:rPr lang="zh-TW" altLang="en-US" dirty="0" smtClean="0"/>
              <a:t>帳戶原則</a:t>
            </a:r>
            <a:r>
              <a:rPr lang="en-US" altLang="zh-TW" dirty="0" smtClean="0"/>
              <a:t>(account Policy)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algn="l"/>
            <a:r>
              <a:rPr lang="zh-TW" altLang="en-US" dirty="0"/>
              <a:t>帳戶原則</a:t>
            </a:r>
            <a:r>
              <a:rPr lang="en-US" altLang="zh-TW" dirty="0"/>
              <a:t>(account Policy)-</a:t>
            </a:r>
            <a:r>
              <a:rPr lang="zh-TW" altLang="en-US" dirty="0"/>
              <a:t>密碼原則</a:t>
            </a:r>
          </a:p>
          <a:p>
            <a:pPr algn="l"/>
            <a:r>
              <a:rPr lang="zh-TW" altLang="en-US" dirty="0"/>
              <a:t>帳戶原則</a:t>
            </a:r>
            <a:r>
              <a:rPr lang="en-US" altLang="zh-TW" dirty="0"/>
              <a:t>(account Policy)- -</a:t>
            </a:r>
            <a:r>
              <a:rPr lang="zh-TW" altLang="en-US" dirty="0"/>
              <a:t>帳戶鎖定原則</a:t>
            </a:r>
          </a:p>
          <a:p>
            <a:pPr algn="l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708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86" y="720151"/>
            <a:ext cx="7358278" cy="60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36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48" y="405815"/>
            <a:ext cx="8922801" cy="626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0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024" y="240435"/>
            <a:ext cx="7886700" cy="723841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本機原則－稽核政策</a:t>
            </a:r>
            <a:r>
              <a:rPr lang="en-US" altLang="zh-TW" dirty="0"/>
              <a:t>(audit Policy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36" y="964276"/>
            <a:ext cx="7891388" cy="55639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71600" y="3325091"/>
            <a:ext cx="748145" cy="14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711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10" y="1553015"/>
            <a:ext cx="7336660" cy="517198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27262" y="2768137"/>
            <a:ext cx="1030778" cy="1496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458229" y="68292"/>
            <a:ext cx="3999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稽核政策</a:t>
            </a:r>
            <a:r>
              <a:rPr lang="en-US" altLang="zh-TW" sz="3200" dirty="0"/>
              <a:t>(audit Policy)</a:t>
            </a:r>
          </a:p>
        </p:txBody>
      </p:sp>
      <p:sp>
        <p:nvSpPr>
          <p:cNvPr id="7" name="矩形 6"/>
          <p:cNvSpPr/>
          <p:nvPr/>
        </p:nvSpPr>
        <p:spPr>
          <a:xfrm>
            <a:off x="2972225" y="760788"/>
            <a:ext cx="291156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Audit logon events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47363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1068" y="1942190"/>
            <a:ext cx="79220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如果您定義此原則設定，您可以指定是否要審核成功、審核失敗，或根本不審核事件種類。 成功審核會在登入嘗試</a:t>
            </a:r>
            <a:r>
              <a:rPr lang="zh-TW" altLang="en-US" sz="2400" dirty="0">
                <a:solidFill>
                  <a:srgbClr val="FF0000"/>
                </a:solidFill>
              </a:rPr>
              <a:t>成功時產生一個審核專案</a:t>
            </a:r>
            <a:r>
              <a:rPr lang="zh-TW" altLang="en-US" sz="2400" dirty="0"/>
              <a:t>。 當登入嘗試失敗時，</a:t>
            </a:r>
            <a:r>
              <a:rPr lang="zh-TW" altLang="en-US" sz="2400" dirty="0">
                <a:solidFill>
                  <a:srgbClr val="FF0000"/>
                </a:solidFill>
              </a:rPr>
              <a:t>失敗審核會產生審核專案</a:t>
            </a:r>
            <a:r>
              <a:rPr lang="zh-TW" altLang="en-US" sz="2400" dirty="0"/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697335" y="642450"/>
            <a:ext cx="74657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稽核登入事件</a:t>
            </a:r>
            <a:r>
              <a:rPr lang="en-US" altLang="zh-TW" sz="4000" dirty="0"/>
              <a:t>(Audit logon events)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47412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5529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稽核政策</a:t>
            </a:r>
            <a:r>
              <a:rPr lang="en-US" altLang="zh-TW" sz="4000" dirty="0"/>
              <a:t>(audit Policy)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67376"/>
            <a:ext cx="7886700" cy="469635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60939" y="1104683"/>
            <a:ext cx="3071034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audit system events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3034145" y="3599411"/>
            <a:ext cx="847899" cy="1163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28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稽核系統事件</a:t>
            </a:r>
            <a:r>
              <a:rPr lang="en-US" altLang="zh-TW" sz="4000" dirty="0"/>
              <a:t>(Audit system</a:t>
            </a:r>
            <a:r>
              <a:rPr lang="zh-TW" altLang="en-US" sz="4000" dirty="0"/>
              <a:t> </a:t>
            </a:r>
            <a:r>
              <a:rPr lang="en-US" altLang="zh-TW" sz="4000" dirty="0"/>
              <a:t>events)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28650" y="1975580"/>
            <a:ext cx="7886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/>
              <a:t>決定是否要稽核使用者何時重新開機或關閉電腦，或何時會發生影響</a:t>
            </a:r>
            <a:r>
              <a:rPr lang="zh-TW" altLang="en-US" sz="2000" dirty="0">
                <a:solidFill>
                  <a:srgbClr val="FF0000"/>
                </a:solidFill>
              </a:rPr>
              <a:t>系統安全性或安全性記錄的事件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endParaRPr lang="zh-TW" altLang="en-US" sz="2000" dirty="0"/>
          </a:p>
          <a:p>
            <a:r>
              <a:rPr lang="zh-TW" altLang="en-US" sz="2000" dirty="0"/>
              <a:t>如果您定義此策略設定，您可以指定要稽核成功、稽核失敗，或完全不要稽核事件種類。 成功稽核在登入嘗試成功時會產生稽核專案。 當登入嘗試失敗時，稽核失敗會產生稽核專案。</a:t>
            </a:r>
          </a:p>
        </p:txBody>
      </p:sp>
    </p:spTree>
    <p:extLst>
      <p:ext uri="{BB962C8B-B14F-4D97-AF65-F5344CB8AC3E}">
        <p14:creationId xmlns:p14="http://schemas.microsoft.com/office/powerpoint/2010/main" val="2783515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82772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稽核政策</a:t>
            </a:r>
            <a:r>
              <a:rPr lang="en-US" altLang="zh-TW" dirty="0"/>
              <a:t>(audit Policy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429" t="937" r="2092" b="1150"/>
          <a:stretch/>
        </p:blipFill>
        <p:spPr>
          <a:xfrm>
            <a:off x="698269" y="1837112"/>
            <a:ext cx="7747462" cy="48795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20375" y="973173"/>
            <a:ext cx="250324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Audit privilege use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042458" y="3549535"/>
            <a:ext cx="955964" cy="124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69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95" y="814435"/>
            <a:ext cx="8534114" cy="478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94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5770" y="365126"/>
            <a:ext cx="8307532" cy="132556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稽核特殊權限使用</a:t>
            </a:r>
            <a:r>
              <a:rPr lang="en-US" altLang="zh-TW" sz="4000" dirty="0"/>
              <a:t>(Audit privilege use)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565264" y="1682816"/>
            <a:ext cx="79635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/>
              <a:t>決定是否要稽核使用者權限的每個例項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endParaRPr lang="zh-TW" altLang="en-US" sz="2000" dirty="0"/>
          </a:p>
          <a:p>
            <a:r>
              <a:rPr lang="zh-TW" altLang="en-US" sz="2000" dirty="0"/>
              <a:t>如果您定義此策略設定，您可以</a:t>
            </a:r>
            <a:r>
              <a:rPr lang="zh-TW" altLang="en-US" sz="2000" dirty="0">
                <a:solidFill>
                  <a:srgbClr val="FF0000"/>
                </a:solidFill>
              </a:rPr>
              <a:t>指定要稽核成功</a:t>
            </a:r>
            <a:r>
              <a:rPr lang="zh-TW" altLang="en-US" sz="2000" dirty="0" smtClean="0">
                <a:solidFill>
                  <a:srgbClr val="FF0000"/>
                </a:solidFill>
              </a:rPr>
              <a:t>、失敗</a:t>
            </a:r>
            <a:r>
              <a:rPr lang="zh-TW" altLang="en-US" sz="2000" dirty="0">
                <a:solidFill>
                  <a:srgbClr val="FF0000"/>
                </a:solidFill>
              </a:rPr>
              <a:t>，或完全不要稽核此類型的事件</a:t>
            </a:r>
            <a:r>
              <a:rPr lang="zh-TW" altLang="en-US" sz="2000" dirty="0"/>
              <a:t>。 成功稽核在使用者右方執行成功時會產生稽核專案。 執行使用者權限失敗時，稽核失敗會產生稽核專案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zh-TW" altLang="en-US" sz="2000" b="1" dirty="0"/>
              <a:t>預設：</a:t>
            </a:r>
            <a:r>
              <a:rPr lang="zh-TW" altLang="en-US" sz="2000" dirty="0"/>
              <a:t> 不稽核。</a:t>
            </a:r>
          </a:p>
        </p:txBody>
      </p:sp>
    </p:spTree>
    <p:extLst>
      <p:ext uri="{BB962C8B-B14F-4D97-AF65-F5344CB8AC3E}">
        <p14:creationId xmlns:p14="http://schemas.microsoft.com/office/powerpoint/2010/main" val="2049053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64169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使用者權限指派</a:t>
            </a:r>
            <a:r>
              <a:rPr lang="en-US" altLang="zh-TW" sz="3600" dirty="0"/>
              <a:t>(User Rights</a:t>
            </a:r>
            <a:r>
              <a:rPr lang="zh-TW" altLang="en-US" sz="3600" dirty="0"/>
              <a:t> </a:t>
            </a:r>
            <a:r>
              <a:rPr lang="en-US" altLang="zh-TW" sz="3600" dirty="0"/>
              <a:t>Assignment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" y="1402595"/>
            <a:ext cx="7589521" cy="53639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96291" y="3823855"/>
            <a:ext cx="1188720" cy="124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835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/>
              <a:t>使用者權限指派</a:t>
            </a:r>
            <a:r>
              <a:rPr lang="en-US" altLang="zh-TW" sz="3200" dirty="0"/>
              <a:t>(User Rights</a:t>
            </a:r>
            <a:r>
              <a:rPr lang="zh-TW" altLang="en-US" sz="3200" dirty="0"/>
              <a:t> </a:t>
            </a:r>
            <a:r>
              <a:rPr lang="en-US" altLang="zh-TW" sz="3200" dirty="0"/>
              <a:t>Assignment)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0" y="1888374"/>
            <a:ext cx="8606080" cy="478115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02582" y="1321357"/>
            <a:ext cx="452418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Deny log on through Remote Desktop Services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0166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sz="3600" dirty="0"/>
              <a:t>拒絕透過遠端桌面服務</a:t>
            </a:r>
            <a:r>
              <a:rPr lang="zh-TW" altLang="en-US" sz="3600" dirty="0" smtClean="0"/>
              <a:t>登入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>(</a:t>
            </a:r>
            <a:r>
              <a:rPr lang="en-US" altLang="zh-TW" sz="3600" dirty="0"/>
              <a:t>Deny log on through Remote Desktop Services)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628650" y="1690689"/>
            <a:ext cx="7886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此原則設定</a:t>
            </a:r>
            <a:r>
              <a:rPr lang="zh-TW" altLang="en-US" dirty="0">
                <a:solidFill>
                  <a:srgbClr val="FF0000"/>
                </a:solidFill>
              </a:rPr>
              <a:t>決定哪些使用者可以透過遠端桌面服務透過遠端桌面連線來登入</a:t>
            </a:r>
            <a:r>
              <a:rPr lang="zh-TW" altLang="en-US" dirty="0"/>
              <a:t>裝置。 </a:t>
            </a:r>
            <a:endParaRPr lang="en-US" altLang="zh-TW" dirty="0" smtClean="0"/>
          </a:p>
          <a:p>
            <a:r>
              <a:rPr lang="zh-TW" altLang="en-US" dirty="0" smtClean="0"/>
              <a:t>使用者</a:t>
            </a:r>
            <a:r>
              <a:rPr lang="zh-TW" altLang="en-US" dirty="0"/>
              <a:t>可能會建立與特定伺服器的遠端桌面連線，但無法登入該伺服器的主機。</a:t>
            </a:r>
          </a:p>
        </p:txBody>
      </p:sp>
    </p:spTree>
    <p:extLst>
      <p:ext uri="{BB962C8B-B14F-4D97-AF65-F5344CB8AC3E}">
        <p14:creationId xmlns:p14="http://schemas.microsoft.com/office/powerpoint/2010/main" val="3578806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47408" y="1034163"/>
            <a:ext cx="2230927" cy="432895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2400" dirty="0" smtClean="0"/>
              <a:t>Debug programs</a:t>
            </a: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34" y="1690689"/>
            <a:ext cx="6442325" cy="47754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69539" y="418601"/>
            <a:ext cx="72303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使用者權限指派</a:t>
            </a:r>
            <a:r>
              <a:rPr lang="en-US" altLang="zh-TW" sz="3200" dirty="0"/>
              <a:t>(User Rights</a:t>
            </a:r>
            <a:r>
              <a:rPr lang="zh-TW" altLang="en-US" sz="3200" dirty="0"/>
              <a:t> </a:t>
            </a:r>
            <a:r>
              <a:rPr lang="en-US" altLang="zh-TW" sz="3200" dirty="0"/>
              <a:t>Assignment)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63920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/>
              <a:t>偵錯程式</a:t>
            </a:r>
            <a:r>
              <a:rPr lang="en-US" altLang="zh-TW" sz="4000" dirty="0"/>
              <a:t>(Debug programs)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28650" y="1690689"/>
            <a:ext cx="7886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此原則設定</a:t>
            </a:r>
            <a:r>
              <a:rPr lang="zh-TW" altLang="en-US" dirty="0">
                <a:solidFill>
                  <a:srgbClr val="FF0000"/>
                </a:solidFill>
              </a:rPr>
              <a:t>決定哪些使用者可以附加到或開啟任何程式，甚至是不擁有的進程</a:t>
            </a:r>
            <a:r>
              <a:rPr lang="zh-TW" altLang="en-US" dirty="0"/>
              <a:t>。 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調</a:t>
            </a:r>
            <a:r>
              <a:rPr lang="zh-TW" altLang="en-US" dirty="0"/>
              <a:t>試自己應用程式的開發人員不需要此使用者許可權。 調試新系統元件的開發人員需要此使用者許可權。 此使用者權利可讓您存取機密及重要的作業系統元件。</a:t>
            </a:r>
          </a:p>
        </p:txBody>
      </p:sp>
    </p:spTree>
    <p:extLst>
      <p:ext uri="{BB962C8B-B14F-4D97-AF65-F5344CB8AC3E}">
        <p14:creationId xmlns:p14="http://schemas.microsoft.com/office/powerpoint/2010/main" val="1446240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08521" cy="557586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使用者權限指派</a:t>
            </a:r>
            <a:r>
              <a:rPr lang="en-US" altLang="zh-TW" sz="3200" dirty="0"/>
              <a:t>(User Rights</a:t>
            </a:r>
            <a:r>
              <a:rPr lang="zh-TW" altLang="en-US" sz="3200" dirty="0"/>
              <a:t> </a:t>
            </a:r>
            <a:r>
              <a:rPr lang="en-US" altLang="zh-TW" sz="3200" dirty="0"/>
              <a:t>Assignment</a:t>
            </a:r>
            <a:r>
              <a:rPr lang="en-US" altLang="zh-TW" sz="3200" dirty="0" smtClean="0"/>
              <a:t>)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17" y="1482954"/>
            <a:ext cx="6984986" cy="50342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77671" y="922713"/>
            <a:ext cx="251838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Deny log on locally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0743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拒絕本機</a:t>
            </a:r>
            <a:r>
              <a:rPr lang="zh-TW" altLang="en-US" sz="4000" dirty="0" smtClean="0"/>
              <a:t>登入</a:t>
            </a:r>
            <a:r>
              <a:rPr lang="en-US" altLang="zh-TW" sz="4000" dirty="0" smtClean="0"/>
              <a:t>(Deny </a:t>
            </a:r>
            <a:r>
              <a:rPr lang="en-US" altLang="zh-TW" sz="4000" dirty="0"/>
              <a:t>log on </a:t>
            </a:r>
            <a:r>
              <a:rPr lang="en-US" altLang="zh-TW" sz="4000" dirty="0" smtClean="0"/>
              <a:t>locally)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28650" y="1690689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此原則設定</a:t>
            </a:r>
            <a:r>
              <a:rPr lang="zh-TW" altLang="en-US" dirty="0">
                <a:solidFill>
                  <a:srgbClr val="FF0000"/>
                </a:solidFill>
                <a:latin typeface="Segoe UI" panose="020B0502040204020203" pitchFamily="34" charset="0"/>
              </a:rPr>
              <a:t>決定哪些使用者可以直接在裝置的主機上登入</a:t>
            </a:r>
            <a:r>
              <a:rPr lang="zh-TW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09206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23099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安全性選項</a:t>
            </a:r>
            <a:r>
              <a:rPr lang="en-US" altLang="zh-TW" sz="4000" dirty="0"/>
              <a:t>(security options)</a:t>
            </a:r>
            <a:endParaRPr lang="zh-TW" altLang="en-US" sz="4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5" y="1281691"/>
            <a:ext cx="7803522" cy="5393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354975" y="3732415"/>
            <a:ext cx="972589" cy="14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412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96" y="1433031"/>
            <a:ext cx="7790152" cy="5424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653373" y="243440"/>
            <a:ext cx="63844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/>
              <a:t>安全性選項</a:t>
            </a:r>
            <a:r>
              <a:rPr lang="en-US" altLang="zh-TW" sz="4000" dirty="0"/>
              <a:t>(security options)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2327752" y="951326"/>
            <a:ext cx="469744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Accounts: Block Microsoft accounts</a:t>
            </a:r>
          </a:p>
        </p:txBody>
      </p:sp>
      <p:sp>
        <p:nvSpPr>
          <p:cNvPr id="4" name="矩形 3"/>
          <p:cNvSpPr/>
          <p:nvPr/>
        </p:nvSpPr>
        <p:spPr>
          <a:xfrm>
            <a:off x="2934393" y="2477193"/>
            <a:ext cx="1742079" cy="14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25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6" y="877585"/>
            <a:ext cx="8949191" cy="5124973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753985" y="1978429"/>
            <a:ext cx="1637608" cy="1246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7251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600" dirty="0"/>
              <a:t>帳戶</a:t>
            </a:r>
            <a:r>
              <a:rPr lang="en-US" altLang="zh-TW" sz="3600" dirty="0"/>
              <a:t>: </a:t>
            </a:r>
            <a:r>
              <a:rPr lang="zh-TW" altLang="en-US" sz="3600" dirty="0"/>
              <a:t>封鎖 </a:t>
            </a:r>
            <a:r>
              <a:rPr lang="en-US" altLang="zh-TW" sz="3600" dirty="0"/>
              <a:t>Microsoft </a:t>
            </a:r>
            <a:r>
              <a:rPr lang="zh-TW" altLang="en-US" sz="3600" dirty="0" smtClean="0"/>
              <a:t>帳戶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4000" dirty="0" smtClean="0"/>
              <a:t>(</a:t>
            </a:r>
            <a:r>
              <a:rPr lang="en-US" altLang="zh-TW" sz="3600" dirty="0" smtClean="0"/>
              <a:t>Accounts</a:t>
            </a:r>
            <a:r>
              <a:rPr lang="en-US" altLang="zh-TW" sz="3600" dirty="0"/>
              <a:t>: Block Microsoft </a:t>
            </a:r>
            <a:r>
              <a:rPr lang="en-US" altLang="zh-TW" sz="3600" dirty="0" smtClean="0"/>
              <a:t>accounts)</a:t>
            </a:r>
            <a:endParaRPr lang="zh-TW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290946" y="1867376"/>
            <a:ext cx="812984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可能</a:t>
            </a:r>
            <a:r>
              <a:rPr lang="zh-TW" altLang="en-US" b="1" dirty="0" smtClean="0"/>
              <a:t>值</a:t>
            </a:r>
            <a:r>
              <a:rPr lang="en-US" altLang="zh-TW" b="1" dirty="0" smtClean="0"/>
              <a:t>(Possible values)</a:t>
            </a:r>
          </a:p>
          <a:p>
            <a:r>
              <a:rPr lang="zh-TW" altLang="en-US" sz="1600" dirty="0" smtClean="0"/>
              <a:t>此</a:t>
            </a:r>
            <a:r>
              <a:rPr lang="zh-TW" altLang="en-US" sz="1600" dirty="0"/>
              <a:t>政策已停</a:t>
            </a:r>
            <a:r>
              <a:rPr lang="zh-TW" altLang="en-US" sz="1600" dirty="0" smtClean="0"/>
              <a:t>用</a:t>
            </a:r>
            <a:r>
              <a:rPr lang="en-US" altLang="zh-TW" sz="1600" dirty="0" smtClean="0"/>
              <a:t>(This </a:t>
            </a:r>
            <a:r>
              <a:rPr lang="en-US" altLang="zh-TW" sz="1600" dirty="0"/>
              <a:t>policy is </a:t>
            </a:r>
            <a:r>
              <a:rPr lang="en-US" altLang="zh-TW" sz="1600" dirty="0" smtClean="0"/>
              <a:t>disabled)</a:t>
            </a:r>
            <a:endParaRPr lang="en-US" altLang="zh-TW" sz="1600" dirty="0"/>
          </a:p>
          <a:p>
            <a:r>
              <a:rPr lang="zh-TW" altLang="en-US" sz="1600" dirty="0"/>
              <a:t>使用者無法新增 </a:t>
            </a:r>
            <a:r>
              <a:rPr lang="en-US" altLang="zh-TW" sz="1600" dirty="0"/>
              <a:t>Microsoft </a:t>
            </a:r>
            <a:r>
              <a:rPr lang="zh-TW" altLang="en-US" sz="1600" dirty="0" smtClean="0"/>
              <a:t>帳戶</a:t>
            </a:r>
            <a:r>
              <a:rPr lang="en-US" altLang="zh-TW" sz="1600" dirty="0" smtClean="0"/>
              <a:t>(Users </a:t>
            </a:r>
            <a:r>
              <a:rPr lang="en-US" altLang="zh-TW" sz="1600" dirty="0"/>
              <a:t>can’t add Microsoft </a:t>
            </a:r>
            <a:r>
              <a:rPr lang="en-US" altLang="zh-TW" sz="1600" dirty="0" smtClean="0"/>
              <a:t>accounts)</a:t>
            </a:r>
            <a:endParaRPr lang="en-US" altLang="zh-TW" sz="1600" dirty="0"/>
          </a:p>
          <a:p>
            <a:r>
              <a:rPr lang="zh-TW" altLang="en-US" sz="1600" dirty="0"/>
              <a:t>使用者無法使用 </a:t>
            </a:r>
            <a:r>
              <a:rPr lang="en-US" altLang="zh-TW" sz="1600" dirty="0"/>
              <a:t>Microsoft </a:t>
            </a:r>
            <a:r>
              <a:rPr lang="zh-TW" altLang="en-US" sz="1600" dirty="0"/>
              <a:t>帳戶新增或</a:t>
            </a:r>
            <a:r>
              <a:rPr lang="zh-TW" altLang="en-US" sz="1600" dirty="0" smtClean="0"/>
              <a:t>登入</a:t>
            </a:r>
            <a:r>
              <a:rPr lang="en-US" altLang="zh-TW" sz="1600" dirty="0" smtClean="0"/>
              <a:t>(Users </a:t>
            </a:r>
            <a:r>
              <a:rPr lang="en-US" altLang="zh-TW" sz="1600" dirty="0"/>
              <a:t>can’t add or log on with Microsoft </a:t>
            </a:r>
            <a:r>
              <a:rPr lang="en-US" altLang="zh-TW" sz="1600" dirty="0" smtClean="0"/>
              <a:t>accounts)</a:t>
            </a:r>
            <a:endParaRPr lang="en-US" altLang="zh-TW" sz="1600" dirty="0"/>
          </a:p>
        </p:txBody>
      </p:sp>
      <p:sp>
        <p:nvSpPr>
          <p:cNvPr id="4" name="矩形 3"/>
          <p:cNvSpPr/>
          <p:nvPr/>
        </p:nvSpPr>
        <p:spPr>
          <a:xfrm>
            <a:off x="290946" y="2975372"/>
            <a:ext cx="81298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此設定可</a:t>
            </a:r>
            <a:r>
              <a:rPr lang="zh-TW" altLang="en-US" dirty="0">
                <a:solidFill>
                  <a:srgbClr val="FF0000"/>
                </a:solidFill>
              </a:rPr>
              <a:t>防止使用設定應用程式**** 新增單一登入 </a:t>
            </a:r>
            <a:r>
              <a:rPr lang="en-US" altLang="zh-TW" dirty="0">
                <a:solidFill>
                  <a:srgbClr val="FF0000"/>
                </a:solidFill>
              </a:rPr>
              <a:t>(SSO) </a:t>
            </a:r>
            <a:r>
              <a:rPr lang="zh-TW" altLang="en-US" dirty="0"/>
              <a:t>驗證 </a:t>
            </a:r>
            <a:r>
              <a:rPr lang="en-US" altLang="zh-TW" dirty="0"/>
              <a:t>Microsoft </a:t>
            </a:r>
            <a:r>
              <a:rPr lang="zh-TW" altLang="en-US" dirty="0"/>
              <a:t>服務和部分背景服務的 </a:t>
            </a:r>
            <a:r>
              <a:rPr lang="en-US" altLang="zh-TW" dirty="0"/>
              <a:t>Microsoft </a:t>
            </a:r>
            <a:r>
              <a:rPr lang="zh-TW" altLang="en-US" dirty="0"/>
              <a:t>帳戶，或將 </a:t>
            </a:r>
            <a:r>
              <a:rPr lang="en-US" altLang="zh-TW" dirty="0"/>
              <a:t>Microsoft </a:t>
            </a:r>
            <a:r>
              <a:rPr lang="zh-TW" altLang="en-US" dirty="0"/>
              <a:t>帳戶用於單一登入其他應用程式或服務。 </a:t>
            </a:r>
            <a:endParaRPr lang="en-US" altLang="zh-TW" dirty="0" smtClean="0"/>
          </a:p>
          <a:p>
            <a:r>
              <a:rPr lang="zh-TW" altLang="en-US" dirty="0" smtClean="0"/>
              <a:t>啟用</a:t>
            </a:r>
            <a:r>
              <a:rPr lang="zh-TW" altLang="en-US" dirty="0"/>
              <a:t>此設定時，有兩個選項</a:t>
            </a:r>
            <a:r>
              <a:rPr lang="zh-TW" altLang="en-US" dirty="0" smtClean="0"/>
              <a:t>：</a:t>
            </a:r>
            <a:endParaRPr lang="zh-TW" altLang="en-US" dirty="0"/>
          </a:p>
          <a:p>
            <a:r>
              <a:rPr lang="zh-TW" altLang="en-US" b="1" dirty="0"/>
              <a:t>使用者無法新增 </a:t>
            </a:r>
            <a:r>
              <a:rPr lang="en-US" altLang="zh-TW" b="1" dirty="0"/>
              <a:t>Microsoft </a:t>
            </a:r>
            <a:r>
              <a:rPr lang="zh-TW" altLang="en-US" b="1" dirty="0"/>
              <a:t>帳戶</a:t>
            </a:r>
            <a:r>
              <a:rPr lang="zh-TW" altLang="en-US" dirty="0"/>
              <a:t> ，表示現有的已連接帳戶仍可在裝置上 </a:t>
            </a:r>
            <a:r>
              <a:rPr lang="en-US" altLang="zh-TW" dirty="0"/>
              <a:t>(</a:t>
            </a:r>
            <a:r>
              <a:rPr lang="zh-TW" altLang="en-US" dirty="0"/>
              <a:t>並出現在登錄畫面</a:t>
            </a:r>
            <a:r>
              <a:rPr lang="en-US" altLang="zh-TW" dirty="0"/>
              <a:t>) </a:t>
            </a:r>
            <a:r>
              <a:rPr lang="zh-TW" altLang="en-US" dirty="0"/>
              <a:t>。 不過，使用者無法使用設定應用程式**** 新增已連接帳戶 </a:t>
            </a:r>
            <a:r>
              <a:rPr lang="en-US" altLang="zh-TW" dirty="0"/>
              <a:t>(</a:t>
            </a:r>
            <a:r>
              <a:rPr lang="zh-TW" altLang="en-US" dirty="0"/>
              <a:t>或將本地帳戶與 </a:t>
            </a:r>
            <a:r>
              <a:rPr lang="en-US" altLang="zh-TW" dirty="0"/>
              <a:t>Microsoft </a:t>
            </a:r>
            <a:r>
              <a:rPr lang="zh-TW" altLang="en-US" dirty="0"/>
              <a:t>帳戶</a:t>
            </a:r>
            <a:r>
              <a:rPr lang="en-US" altLang="zh-TW" dirty="0"/>
              <a:t>) 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r>
              <a:rPr lang="zh-TW" altLang="en-US" b="1" dirty="0"/>
              <a:t>使用者無法使用 </a:t>
            </a:r>
            <a:r>
              <a:rPr lang="en-US" altLang="zh-TW" b="1" dirty="0"/>
              <a:t>Microsoft</a:t>
            </a:r>
            <a:r>
              <a:rPr lang="zh-TW" altLang="en-US" dirty="0"/>
              <a:t> 帳戶新增或登入，這表示使用者無法新增已連接帳戶 </a:t>
            </a:r>
            <a:r>
              <a:rPr lang="en-US" altLang="zh-TW" dirty="0"/>
              <a:t>(</a:t>
            </a:r>
            <a:r>
              <a:rPr lang="zh-TW" altLang="en-US" dirty="0"/>
              <a:t>或將本地帳戶連接到 </a:t>
            </a:r>
            <a:r>
              <a:rPr lang="en-US" altLang="zh-TW" dirty="0"/>
              <a:t>Microsoft </a:t>
            </a:r>
            <a:r>
              <a:rPr lang="zh-TW" altLang="en-US" dirty="0"/>
              <a:t>帳戶</a:t>
            </a:r>
            <a:r>
              <a:rPr lang="en-US" altLang="zh-TW" dirty="0"/>
              <a:t>) </a:t>
            </a:r>
            <a:r>
              <a:rPr lang="zh-TW" altLang="en-US" dirty="0"/>
              <a:t>或透過設定使用現有的已連接 </a:t>
            </a:r>
            <a:r>
              <a:rPr lang="zh-TW" altLang="en-US" b="1" dirty="0"/>
              <a:t>帳戶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754488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8409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補充  單一登入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89955" y="1570935"/>
            <a:ext cx="77557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單一登入</a:t>
            </a:r>
            <a:r>
              <a:rPr lang="zh-TW" altLang="en-US" dirty="0"/>
              <a:t>（英語：</a:t>
            </a:r>
            <a:r>
              <a:rPr lang="en-US" altLang="zh-TW" dirty="0"/>
              <a:t>Single sign-on</a:t>
            </a:r>
            <a:r>
              <a:rPr lang="zh-TW" altLang="en-US" dirty="0"/>
              <a:t>，縮寫為 </a:t>
            </a:r>
            <a:r>
              <a:rPr lang="en-US" altLang="zh-TW" dirty="0"/>
              <a:t>SSO</a:t>
            </a:r>
            <a:r>
              <a:rPr lang="zh-TW" altLang="en-US" dirty="0"/>
              <a:t>），又譯為</a:t>
            </a:r>
            <a:r>
              <a:rPr lang="zh-TW" altLang="en-US" b="1" dirty="0"/>
              <a:t>單一簽入</a:t>
            </a:r>
            <a:r>
              <a:rPr lang="zh-TW" altLang="en-US" dirty="0"/>
              <a:t>，一種對於許多相互關連，但是又是各自獨立的軟體系統，提供存取控制的屬性。當擁有這項屬性時，當使用者登入時，就可以</a:t>
            </a:r>
            <a:r>
              <a:rPr lang="zh-TW" altLang="en-US" dirty="0">
                <a:solidFill>
                  <a:srgbClr val="FF0000"/>
                </a:solidFill>
              </a:rPr>
              <a:t>取得所有系統的存取權限，不用對每個單一系統都逐一登入</a:t>
            </a:r>
            <a:r>
              <a:rPr lang="zh-TW" altLang="en-US" dirty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4502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9849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安全性選項</a:t>
            </a:r>
            <a:r>
              <a:rPr lang="en-US" altLang="zh-TW" dirty="0"/>
              <a:t>(security options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32" y="1923357"/>
            <a:ext cx="8320748" cy="4934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936865" y="1217060"/>
            <a:ext cx="509570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Audit: Audit the use of Backup and Restore privilege</a:t>
            </a:r>
          </a:p>
        </p:txBody>
      </p:sp>
      <p:sp>
        <p:nvSpPr>
          <p:cNvPr id="4" name="矩形 3"/>
          <p:cNvSpPr/>
          <p:nvPr/>
        </p:nvSpPr>
        <p:spPr>
          <a:xfrm>
            <a:off x="2410691" y="3715789"/>
            <a:ext cx="2193115" cy="149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68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/>
              <a:t>稽核</a:t>
            </a:r>
            <a:r>
              <a:rPr lang="en-US" altLang="zh-TW" sz="3200" dirty="0"/>
              <a:t>: </a:t>
            </a:r>
            <a:r>
              <a:rPr lang="zh-TW" altLang="en-US" sz="3200" dirty="0"/>
              <a:t>稽核備份及還原權限的</a:t>
            </a:r>
            <a:r>
              <a:rPr lang="zh-TW" altLang="en-US" sz="3200" dirty="0" smtClean="0"/>
              <a:t>使用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en-US" altLang="zh-TW" sz="2700" dirty="0" smtClean="0"/>
              <a:t>(Audit</a:t>
            </a:r>
            <a:r>
              <a:rPr lang="en-US" altLang="zh-TW" sz="2700" dirty="0"/>
              <a:t>: Audit the use of Backup and Restore </a:t>
            </a:r>
            <a:r>
              <a:rPr lang="en-US" altLang="zh-TW" sz="2700" dirty="0" smtClean="0"/>
              <a:t>privilege)</a:t>
            </a:r>
            <a:endParaRPr lang="zh-TW" altLang="en-US" sz="2700" dirty="0"/>
          </a:p>
        </p:txBody>
      </p:sp>
      <p:sp>
        <p:nvSpPr>
          <p:cNvPr id="3" name="矩形 2"/>
          <p:cNvSpPr/>
          <p:nvPr/>
        </p:nvSpPr>
        <p:spPr>
          <a:xfrm>
            <a:off x="748145" y="1684496"/>
            <a:ext cx="767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稽</a:t>
            </a:r>
            <a:r>
              <a:rPr lang="zh-TW" altLang="en-US" b="1" dirty="0"/>
              <a:t>核：稽核使用</a:t>
            </a:r>
            <a:r>
              <a:rPr lang="zh-TW" altLang="en-US" dirty="0"/>
              <a:t>備份和還原許可權原則設定，</a:t>
            </a:r>
            <a:r>
              <a:rPr lang="zh-TW" altLang="en-US" dirty="0">
                <a:solidFill>
                  <a:srgbClr val="FF0000"/>
                </a:solidFill>
              </a:rPr>
              <a:t>決定是否在設定稽核許可權使用原則設定時，稽核所有使用者許可權的使用</a:t>
            </a:r>
            <a:r>
              <a:rPr lang="zh-TW" altLang="en-US" dirty="0" smtClean="0"/>
              <a:t>， </a:t>
            </a:r>
            <a:r>
              <a:rPr lang="zh-TW" altLang="en-US" dirty="0"/>
              <a:t>包括備份和還原。 啟用這兩個策略設定會針對備份或還原的每一個檔案產生稽核事件。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8208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3116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安全性選項</a:t>
            </a:r>
            <a:r>
              <a:rPr lang="en-US" altLang="zh-TW" sz="4000" dirty="0"/>
              <a:t>(security options)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1180407" y="1301973"/>
            <a:ext cx="660030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Audit: Shut down system immediately if unable to log security audits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" t="541" r="285" b="490"/>
          <a:stretch/>
        </p:blipFill>
        <p:spPr bwMode="auto">
          <a:xfrm>
            <a:off x="176846" y="1831340"/>
            <a:ext cx="8607425" cy="4905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118360" y="3893820"/>
            <a:ext cx="2857500" cy="14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93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360" y="371137"/>
            <a:ext cx="871728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dirty="0"/>
              <a:t>稽核：當無法記錄安全性稽核時，系統立即</a:t>
            </a:r>
            <a:r>
              <a:rPr lang="zh-TW" altLang="en-US" sz="2800" dirty="0" smtClean="0"/>
              <a:t>關機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400" dirty="0" smtClean="0"/>
              <a:t>(Audit</a:t>
            </a:r>
            <a:r>
              <a:rPr lang="en-US" altLang="zh-TW" sz="2400" dirty="0"/>
              <a:t>: Shut down system immediately if unable to log security </a:t>
            </a:r>
            <a:r>
              <a:rPr lang="en-US" altLang="zh-TW" sz="2400" dirty="0" smtClean="0"/>
              <a:t>audits)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647700" y="1711940"/>
            <a:ext cx="78562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原則設定</a:t>
            </a:r>
            <a:r>
              <a:rPr lang="zh-TW" altLang="en-US" dirty="0">
                <a:solidFill>
                  <a:srgbClr val="FF0000"/>
                </a:solidFill>
              </a:rPr>
              <a:t>可判斷系統是否會在無法記錄安全性事件時關閉</a:t>
            </a:r>
            <a:r>
              <a:rPr lang="zh-TW" altLang="en-US" dirty="0"/>
              <a:t>。 如果審核系統無法記錄這些事件，則此原則設定是受信任的電腦系統評估準則 </a:t>
            </a:r>
            <a:r>
              <a:rPr lang="en-US" altLang="zh-TW" dirty="0"/>
              <a:t>(TCSEC) C2 </a:t>
            </a:r>
            <a:r>
              <a:rPr lang="zh-TW" altLang="en-US" dirty="0"/>
              <a:t>和通用準則認證，以防止可審核的事件發生。 </a:t>
            </a:r>
            <a:r>
              <a:rPr lang="en-US" altLang="zh-TW" dirty="0"/>
              <a:t>Microsoft </a:t>
            </a:r>
            <a:r>
              <a:rPr lang="zh-TW" altLang="en-US" dirty="0"/>
              <a:t>已選擇要在審核系統失敗時停止系統並顯示 </a:t>
            </a:r>
            <a:r>
              <a:rPr lang="en-US" altLang="zh-TW" dirty="0"/>
              <a:t>Stop </a:t>
            </a:r>
            <a:r>
              <a:rPr lang="zh-TW" altLang="en-US" dirty="0"/>
              <a:t>訊息，以符合這個需求。 啟用此原則設定會在由於任何原因而無法記錄安全性審核時，停用系統。 通常，當安全性稽核記錄已滿，且 </a:t>
            </a:r>
            <a:r>
              <a:rPr lang="zh-TW" altLang="en-US" b="1" dirty="0"/>
              <a:t>安全記錄的保留方法</a:t>
            </a:r>
            <a:r>
              <a:rPr lang="zh-TW" altLang="en-US" dirty="0"/>
              <a:t> 值不會覆寫事件時，將無法記錄事件， ** </a:t>
            </a:r>
            <a:r>
              <a:rPr lang="en-US" altLang="zh-TW" dirty="0"/>
              <a:t>(</a:t>
            </a:r>
            <a:r>
              <a:rPr lang="zh-TW" altLang="en-US" dirty="0"/>
              <a:t>清除記錄，手動</a:t>
            </a:r>
            <a:r>
              <a:rPr lang="en-US" altLang="zh-TW" dirty="0"/>
              <a:t>) ** </a:t>
            </a:r>
            <a:r>
              <a:rPr lang="zh-TW" altLang="en-US" dirty="0"/>
              <a:t>或 </a:t>
            </a:r>
            <a:r>
              <a:rPr lang="zh-TW" altLang="en-US" b="1" dirty="0"/>
              <a:t>依天數覆寫事件</a:t>
            </a:r>
            <a:r>
              <a:rPr lang="zh-TW" altLang="en-US" dirty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8338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4605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3341" y="2734253"/>
            <a:ext cx="7886700" cy="831907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禁止存取控制台和電腦設定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118608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15" y="409153"/>
            <a:ext cx="8021169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8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170" y="963761"/>
            <a:ext cx="5815989" cy="537576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20735" y="1936865"/>
            <a:ext cx="689956" cy="2161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366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68" y="892062"/>
            <a:ext cx="8282040" cy="502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00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516" t="1412"/>
          <a:stretch/>
        </p:blipFill>
        <p:spPr>
          <a:xfrm>
            <a:off x="1554480" y="2286000"/>
            <a:ext cx="5297744" cy="12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95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8897" y="248487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 smtClean="0"/>
              <a:t>拒絕本機登入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333165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0" y="254241"/>
            <a:ext cx="8519634" cy="637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83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68" y="694943"/>
            <a:ext cx="7440063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761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369" t="1476" r="618" b="799"/>
          <a:stretch/>
        </p:blipFill>
        <p:spPr>
          <a:xfrm>
            <a:off x="1047403" y="939339"/>
            <a:ext cx="6517179" cy="481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881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35" y="1331779"/>
            <a:ext cx="4372585" cy="24006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55621" y="2768138"/>
            <a:ext cx="914400" cy="282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35" y="3968455"/>
            <a:ext cx="437258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551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966" y="1120928"/>
            <a:ext cx="4001058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21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68" y="508295"/>
            <a:ext cx="8025463" cy="605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34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1" y="263677"/>
            <a:ext cx="8283477" cy="623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965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551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" y="751661"/>
            <a:ext cx="8774349" cy="531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580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49" y="574467"/>
            <a:ext cx="8609502" cy="562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66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6" y="1027907"/>
            <a:ext cx="8863648" cy="501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161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5076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0102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723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5" y="836661"/>
            <a:ext cx="8264390" cy="503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06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09" y="750601"/>
            <a:ext cx="8452661" cy="513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6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597</TotalTime>
  <Words>808</Words>
  <Application>Microsoft Office PowerPoint</Application>
  <PresentationFormat>如螢幕大小 (4:3)</PresentationFormat>
  <Paragraphs>77</Paragraphs>
  <Slides>74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74</vt:i4>
      </vt:variant>
    </vt:vector>
  </HeadingPairs>
  <TitlesOfParts>
    <vt:vector size="75" baseType="lpstr">
      <vt:lpstr>Office 佈景主題</vt:lpstr>
      <vt:lpstr>Windows server2019技術與實戰報告</vt:lpstr>
      <vt:lpstr>Agenda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使用者帳戶管理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本機使用者與群組帳戶</vt:lpstr>
      <vt:lpstr>PowerPoint 簡報</vt:lpstr>
      <vt:lpstr>PowerPoint 簡報</vt:lpstr>
      <vt:lpstr>PowerPoint 簡報</vt:lpstr>
      <vt:lpstr>本機原則－稽核政策(audit Policy)</vt:lpstr>
      <vt:lpstr>PowerPoint 簡報</vt:lpstr>
      <vt:lpstr>PowerPoint 簡報</vt:lpstr>
      <vt:lpstr>稽核政策(audit Policy)</vt:lpstr>
      <vt:lpstr>稽核系統事件(Audit system events)</vt:lpstr>
      <vt:lpstr>稽核政策(audit Policy)</vt:lpstr>
      <vt:lpstr>稽核特殊權限使用(Audit privilege use)</vt:lpstr>
      <vt:lpstr>使用者權限指派(User Rights Assignment)</vt:lpstr>
      <vt:lpstr>使用者權限指派(User Rights Assignment)</vt:lpstr>
      <vt:lpstr>拒絕透過遠端桌面服務登入 (Deny log on through Remote Desktop Services)</vt:lpstr>
      <vt:lpstr>Debug programs</vt:lpstr>
      <vt:lpstr>偵錯程式(Debug programs)</vt:lpstr>
      <vt:lpstr>使用者權限指派(User Rights Assignment)</vt:lpstr>
      <vt:lpstr>拒絕本機登入(Deny log on locally)</vt:lpstr>
      <vt:lpstr>安全性選項(security options)</vt:lpstr>
      <vt:lpstr>PowerPoint 簡報</vt:lpstr>
      <vt:lpstr>帳戶: 封鎖 Microsoft 帳戶 (Accounts: Block Microsoft accounts)</vt:lpstr>
      <vt:lpstr>補充  單一登入</vt:lpstr>
      <vt:lpstr>安全性選項(security options)</vt:lpstr>
      <vt:lpstr>稽核: 稽核備份及還原權限的使用 (Audit: Audit the use of Backup and Restore privilege)</vt:lpstr>
      <vt:lpstr>安全性選項(security options)</vt:lpstr>
      <vt:lpstr>稽核：當無法記錄安全性稽核時，系統立即關機 (Audit: Shut down system immediately if unable to log security audits)</vt:lpstr>
      <vt:lpstr>PowerPoint 簡報</vt:lpstr>
      <vt:lpstr>禁止存取控制台和電腦設定</vt:lpstr>
      <vt:lpstr>PowerPoint 簡報</vt:lpstr>
      <vt:lpstr>PowerPoint 簡報</vt:lpstr>
      <vt:lpstr>PowerPoint 簡報</vt:lpstr>
      <vt:lpstr>拒絕本機登入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server2019</dc:title>
  <dc:creator>owner</dc:creator>
  <cp:lastModifiedBy>IBM</cp:lastModifiedBy>
  <cp:revision>43</cp:revision>
  <dcterms:created xsi:type="dcterms:W3CDTF">2021-03-09T02:49:01Z</dcterms:created>
  <dcterms:modified xsi:type="dcterms:W3CDTF">2021-04-08T12:36:17Z</dcterms:modified>
</cp:coreProperties>
</file>